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3" r:id="rId1"/>
    <p:sldMasterId id="2147483666" r:id="rId2"/>
  </p:sldMasterIdLst>
  <p:notesMasterIdLst>
    <p:notesMasterId r:id="rId6"/>
  </p:notesMasterIdLst>
  <p:handoutMasterIdLst>
    <p:handoutMasterId r:id="rId7"/>
  </p:handoutMasterIdLst>
  <p:sldIdLst>
    <p:sldId id="538" r:id="rId3"/>
    <p:sldId id="539" r:id="rId4"/>
    <p:sldId id="481" r:id="rId5"/>
  </p:sldIdLst>
  <p:sldSz cx="9906000" cy="6858000" type="A4"/>
  <p:notesSz cx="6797675" cy="9926638"/>
  <p:custDataLst>
    <p:tags r:id="rId8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38" userDrawn="1">
          <p15:clr>
            <a:srgbClr val="A4A3A4"/>
          </p15:clr>
        </p15:guide>
        <p15:guide id="2" orient="horz" pos="2432" userDrawn="1">
          <p15:clr>
            <a:srgbClr val="A4A3A4"/>
          </p15:clr>
        </p15:guide>
        <p15:guide id="3" orient="horz" pos="4020" userDrawn="1">
          <p15:clr>
            <a:srgbClr val="A4A3A4"/>
          </p15:clr>
        </p15:guide>
        <p15:guide id="4" pos="3120">
          <p15:clr>
            <a:srgbClr val="A4A3A4"/>
          </p15:clr>
        </p15:guide>
        <p15:guide id="5" pos="6204" userDrawn="1">
          <p15:clr>
            <a:srgbClr val="A4A3A4"/>
          </p15:clr>
        </p15:guide>
        <p15:guide id="6" pos="60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1ECFE"/>
    <a:srgbClr val="C1FFC1"/>
    <a:srgbClr val="FEB8AC"/>
    <a:srgbClr val="E5FFE5"/>
    <a:srgbClr val="FFF0EF"/>
    <a:srgbClr val="FFE8E7"/>
    <a:srgbClr val="FFFDA7"/>
    <a:srgbClr val="FFFB69"/>
    <a:srgbClr val="7DFF7D"/>
    <a:srgbClr val="FFFEC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39" autoAdjust="0"/>
    <p:restoredTop sz="99084" autoAdjust="0"/>
  </p:normalViewPr>
  <p:slideViewPr>
    <p:cSldViewPr snapToObjects="1">
      <p:cViewPr varScale="1">
        <p:scale>
          <a:sx n="112" d="100"/>
          <a:sy n="112" d="100"/>
        </p:scale>
        <p:origin x="-150" y="-84"/>
      </p:cViewPr>
      <p:guideLst>
        <p:guide orient="horz" pos="3838"/>
        <p:guide orient="horz" pos="2432"/>
        <p:guide orient="horz" pos="4020"/>
        <p:guide pos="3120"/>
        <p:guide pos="6204"/>
        <p:guide pos="60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5" d="100"/>
          <a:sy n="85" d="100"/>
        </p:scale>
        <p:origin x="-3114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6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50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r">
              <a:defRPr sz="1200"/>
            </a:lvl1pPr>
          </a:lstStyle>
          <a:p>
            <a:fld id="{5F6AF210-B544-4BEC-A3CD-EE74701C5BD0}" type="datetimeFigureOut">
              <a:rPr lang="ko-KR" altLang="en-US" smtClean="0"/>
              <a:pPr/>
              <a:t>2020-07-30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6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50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r">
              <a:defRPr sz="1200"/>
            </a:lvl1pPr>
          </a:lstStyle>
          <a:p>
            <a:fld id="{D634B6CB-0715-4D66-B7D4-37199ABF270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77102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6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50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r">
              <a:defRPr sz="1200"/>
            </a:lvl1pPr>
          </a:lstStyle>
          <a:p>
            <a:fld id="{9A2594BD-81AF-4EF4-92EF-A8F98D612098}" type="datetimeFigureOut">
              <a:rPr lang="ko-KR" altLang="en-US" smtClean="0"/>
              <a:pPr/>
              <a:t>2020-07-30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2" tIns="45611" rIns="91232" bIns="4561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232" tIns="45611" rIns="91232" bIns="4561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6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50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r">
              <a:defRPr sz="1200"/>
            </a:lvl1pPr>
          </a:lstStyle>
          <a:p>
            <a:fld id="{7D78F1E5-AD8E-4E3A-9643-DFF59CC8D0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88998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74639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39431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44440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61" t="31500" r="54449" b="56951"/>
          <a:stretch/>
        </p:blipFill>
        <p:spPr>
          <a:xfrm>
            <a:off x="6292176" y="703454"/>
            <a:ext cx="2970000" cy="828000"/>
          </a:xfrm>
          <a:prstGeom prst="rect">
            <a:avLst/>
          </a:prstGeom>
        </p:spPr>
      </p:pic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814" y="1711326"/>
            <a:ext cx="8799512" cy="923330"/>
          </a:xfrm>
          <a:prstGeom prst="rect">
            <a:avLst/>
          </a:prstGeom>
        </p:spPr>
        <p:txBody>
          <a:bodyPr/>
          <a:lstStyle>
            <a:lvl1pPr marL="101600" indent="-101600"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1pPr>
            <a:lvl3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3pPr>
            <a:lvl4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4pPr>
            <a:lvl5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2"/>
            <a:r>
              <a:rPr lang="ko-KR" altLang="en-US" dirty="0" smtClean="0"/>
              <a:t>둘째 수준</a:t>
            </a:r>
          </a:p>
          <a:p>
            <a:pPr lvl="3"/>
            <a:r>
              <a:rPr lang="ko-KR" altLang="en-US" dirty="0" smtClean="0"/>
              <a:t>셋째 수준</a:t>
            </a:r>
          </a:p>
          <a:p>
            <a:pPr lvl="4"/>
            <a:r>
              <a:rPr lang="ko-KR" altLang="en-US" dirty="0" smtClean="0"/>
              <a:t>넷째 수준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61" t="31500" r="54449" b="56951"/>
          <a:stretch/>
        </p:blipFill>
        <p:spPr>
          <a:xfrm>
            <a:off x="6292176" y="703454"/>
            <a:ext cx="2970000" cy="828000"/>
          </a:xfrm>
          <a:prstGeom prst="rect">
            <a:avLst/>
          </a:prstGeom>
        </p:spPr>
      </p:pic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790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814" y="1711326"/>
            <a:ext cx="8799512" cy="923330"/>
          </a:xfrm>
          <a:prstGeom prst="rect">
            <a:avLst/>
          </a:prstGeom>
        </p:spPr>
        <p:txBody>
          <a:bodyPr/>
          <a:lstStyle>
            <a:lvl1pPr marL="101600" indent="-101600"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1pPr>
            <a:lvl3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3pPr>
            <a:lvl4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4pPr>
            <a:lvl5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2"/>
            <a:r>
              <a:rPr lang="ko-KR" altLang="en-US" dirty="0" smtClean="0"/>
              <a:t>둘째 수준</a:t>
            </a:r>
          </a:p>
          <a:p>
            <a:pPr lvl="3"/>
            <a:r>
              <a:rPr lang="ko-KR" altLang="en-US" dirty="0" smtClean="0"/>
              <a:t>셋째 수준</a:t>
            </a:r>
          </a:p>
          <a:p>
            <a:pPr lvl="4"/>
            <a:r>
              <a:rPr lang="ko-KR" altLang="en-US" dirty="0" smtClean="0"/>
              <a:t>넷째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251980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8" name="pg num"/>
          <p:cNvSpPr>
            <a:spLocks noChangeArrowheads="1"/>
          </p:cNvSpPr>
          <p:nvPr userDrawn="1"/>
        </p:nvSpPr>
        <p:spPr bwMode="auto">
          <a:xfrm>
            <a:off x="7780338" y="6640513"/>
            <a:ext cx="20637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957263">
              <a:lnSpc>
                <a:spcPct val="100000"/>
              </a:lnSpc>
              <a:buFontTx/>
              <a:buNone/>
              <a:defRPr/>
            </a:pPr>
            <a:fld id="{9847886A-D4B5-42AF-908D-BDA0FA023826}" type="slidenum">
              <a:rPr kumimoji="0" lang="en-US" altLang="ko-KR" sz="1300">
                <a:solidFill>
                  <a:srgbClr val="000000"/>
                </a:solidFill>
                <a:ea typeface="Noto Sans CJK KR Medium" panose="020B0600000000000000" pitchFamily="34" charset="-127"/>
              </a:rPr>
              <a:pPr algn="r" defTabSz="957263">
                <a:lnSpc>
                  <a:spcPct val="100000"/>
                </a:lnSpc>
                <a:buFontTx/>
                <a:buNone/>
                <a:defRPr/>
              </a:pPr>
              <a:t>‹#›</a:t>
            </a:fld>
            <a:endParaRPr kumimoji="0" lang="en-US" altLang="ko-KR" sz="1300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9" name="그림 8"/>
          <p:cNvPicPr>
            <a:picLocks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90" t="33144" r="54497" b="58821"/>
          <a:stretch/>
        </p:blipFill>
        <p:spPr>
          <a:xfrm>
            <a:off x="293996" y="6485610"/>
            <a:ext cx="1332000" cy="2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8" name="pg num"/>
          <p:cNvSpPr>
            <a:spLocks noChangeArrowheads="1"/>
          </p:cNvSpPr>
          <p:nvPr userDrawn="1"/>
        </p:nvSpPr>
        <p:spPr bwMode="auto">
          <a:xfrm>
            <a:off x="7780338" y="6640513"/>
            <a:ext cx="20637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957263">
              <a:defRPr/>
            </a:pPr>
            <a:fld id="{9847886A-D4B5-42AF-908D-BDA0FA023826}" type="slidenum">
              <a:rPr lang="en-US" altLang="ko-KR" sz="1300">
                <a:solidFill>
                  <a:srgbClr val="000000"/>
                </a:solidFill>
                <a:ea typeface="Noto Sans CJK KR Medium" panose="020B0600000000000000" pitchFamily="34" charset="-127"/>
              </a:rPr>
              <a:pPr algn="r" defTabSz="957263">
                <a:defRPr/>
              </a:pPr>
              <a:t>‹#›</a:t>
            </a:fld>
            <a:endParaRPr lang="en-US" altLang="ko-KR" sz="1300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9" name="그림 8"/>
          <p:cNvPicPr>
            <a:picLocks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90" t="33144" r="54497" b="58821"/>
          <a:stretch/>
        </p:blipFill>
        <p:spPr>
          <a:xfrm>
            <a:off x="293996" y="6485610"/>
            <a:ext cx="133200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921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>
            <a:grpSpLocks noChangeAspect="1"/>
          </p:cNvGrpSpPr>
          <p:nvPr/>
        </p:nvGrpSpPr>
        <p:grpSpPr>
          <a:xfrm>
            <a:off x="473149" y="867532"/>
            <a:ext cx="8820000" cy="489249"/>
            <a:chOff x="473150" y="830549"/>
            <a:chExt cx="5841075" cy="324000"/>
          </a:xfrm>
        </p:grpSpPr>
        <p:sp>
          <p:nvSpPr>
            <p:cNvPr id="11" name="왼쪽 대괄호 10"/>
            <p:cNvSpPr/>
            <p:nvPr/>
          </p:nvSpPr>
          <p:spPr>
            <a:xfrm rot="5400000">
              <a:off x="3758225" y="-1483755"/>
              <a:ext cx="72000" cy="5040000"/>
            </a:xfrm>
            <a:prstGeom prst="leftBracket">
              <a:avLst>
                <a:gd name="adj" fmla="val 203464"/>
              </a:avLst>
            </a:prstGeom>
            <a:ln w="31750" cap="rnd">
              <a:solidFill>
                <a:srgbClr val="2B5F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473150" y="830549"/>
              <a:ext cx="324000" cy="3240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46583" y="1422297"/>
            <a:ext cx="8282881" cy="200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Noto Sans CJK KR Medium" panose="020B0600000000000000" pitchFamily="34" charset="-127"/>
              <a:buChar char="•"/>
            </a:pPr>
            <a:endParaRPr lang="en-US" altLang="ko-KR" sz="2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① 중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소기업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취업기피 현상으로 우량기업도 구인난과 저성장의 악순환에 직면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‒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대기업과의 근무환경 격차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중소기업에 대한 선입견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낮은 신뢰도 등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‒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전반적인 근무여건에 대한 정성적 기업정보의 부족도 큰 요인으로 작용 </a:t>
            </a:r>
            <a:r>
              <a:rPr lang="en-US" altLang="ko-KR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8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8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②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근무환경이 우수한 중소기업을 발굴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·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소개하여 취준생의 취업을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유도</a:t>
            </a:r>
            <a:r>
              <a:rPr lang="en-US" altLang="ko-KR" sz="80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                                                   </a:t>
            </a:r>
            <a:endParaRPr lang="en-US" altLang="ko-KR" sz="8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5" name="왼쪽 대괄호 14"/>
          <p:cNvSpPr/>
          <p:nvPr/>
        </p:nvSpPr>
        <p:spPr>
          <a:xfrm rot="5400000">
            <a:off x="5433598" y="274796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573979" y="3789040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기대효과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6583" y="4365104"/>
            <a:ext cx="7748088" cy="156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/>
            </a:pP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중소기업에 대한 </a:t>
            </a:r>
            <a:r>
              <a:rPr lang="ko-KR" altLang="en-US" sz="1900" dirty="0" err="1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취준생의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관심도 제고</a:t>
            </a:r>
            <a:endParaRPr lang="en-US" altLang="ko-KR" sz="800" dirty="0" smtClean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 startAt="2"/>
            </a:pP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중소기업의 근무여건 개선 유도</a:t>
            </a:r>
            <a:endParaRPr lang="en-US" altLang="ko-KR" sz="19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 startAt="2"/>
            </a:pP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우수 중소기업의 자긍심 고취 및 사회적 이미지 제고</a:t>
            </a:r>
            <a:endParaRPr lang="en-US" altLang="ko-KR" sz="8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573979" y="934014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추진배경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16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901453" y="1412776"/>
            <a:ext cx="8300019" cy="305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 ‘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일하기 좋은 중소기업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선정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 </a:t>
            </a:r>
            <a:r>
              <a:rPr lang="ko-KR" altLang="en-US" sz="4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심의위원회 구성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한국고용정보원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한국기업데이타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사람인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잡플래닛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</a:t>
            </a:r>
            <a:r>
              <a:rPr lang="en-US" altLang="ko-KR" sz="1600" b="1" spc="30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선정방법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①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정량평가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신용평가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성장가능성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      ②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정성평가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재직자 리뷰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평점 등 근무환경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기업문화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endParaRPr lang="en-US" altLang="ko-KR" sz="300" b="1" dirty="0" smtClean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상의 홈페이지에 선정기업 리스트 게재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 </a:t>
            </a:r>
            <a:r>
              <a:rPr lang="ko-KR" altLang="en-US" sz="4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지역별로 분류한 우수 중소기업 지도 제작</a:t>
            </a:r>
            <a: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‘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일하기 좋은 중소기업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’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플랫폼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(goodcompany.korcham.net)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에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게재하여 기업의 홍보와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인재채용을 돕고 취준생에게 우수기업 추천</a:t>
            </a:r>
            <a:endParaRPr lang="en-US" altLang="ko-KR" sz="8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2" name="왼쪽 대괄호 31"/>
          <p:cNvSpPr/>
          <p:nvPr/>
        </p:nvSpPr>
        <p:spPr>
          <a:xfrm rot="5400000">
            <a:off x="5433598" y="-2677532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573979" y="836712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사업개요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  <p:sp>
        <p:nvSpPr>
          <p:cNvPr id="8" name="왼쪽 대괄호 7"/>
          <p:cNvSpPr/>
          <p:nvPr/>
        </p:nvSpPr>
        <p:spPr>
          <a:xfrm rot="5400000">
            <a:off x="5433598" y="1064044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573979" y="4578288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평가방법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848543" y="5013176"/>
            <a:ext cx="844460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정량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평가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: 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재무건전성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,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성장가능성 위주로 견실한 중소기업 선별 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평가기준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 ①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신용등급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전년도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BB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이상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  ②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매출액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최근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2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년간 성장 이상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 </a:t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③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수익율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전년도 순증가 이상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419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880254" y="833555"/>
            <a:ext cx="8444605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정성 평가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: 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정량평가 우수기업중 재직자 리뷰 및 평점 상위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30%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이상 기업 선정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-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평가방식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:  8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개 테마별 평가 진행 </a:t>
            </a: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①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복지급여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②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승진 및 발전기회    ③사내문화    ④워라밸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⑤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경영진 신뢰    ⑥직원추천    ⑦성장가능성    ⑧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CEO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신뢰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endParaRPr lang="en-US" altLang="ko-KR" sz="300" b="1" dirty="0" smtClean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-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평점 배분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: 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테마관련 정량지표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50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+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테마관련 정성지표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50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 </a:t>
            </a:r>
            <a:r>
              <a:rPr lang="en-US" altLang="ko-KR" sz="1600" b="1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+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pc="-15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지역상의 추천 가산점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10</a:t>
            </a:r>
            <a:r>
              <a:rPr lang="ko-KR" altLang="en-US" sz="1600" b="1" spc="-15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r>
              <a:rPr lang="ko-KR" altLang="en-US" sz="1600" b="1" spc="-15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endParaRPr lang="en-US" altLang="ko-KR" sz="1600" b="1" spc="-150" dirty="0">
              <a:solidFill>
                <a:srgbClr val="0070C0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756386" y="3817046"/>
            <a:ext cx="8692339" cy="26550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‘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일하기 좋은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중소기업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플랫폼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운영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우수기업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DB,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구인공고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재직자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리뷰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등 기업과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취준생을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연결하는 플랫폼을 상의 홈페이지와 연계   </a:t>
            </a: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ko-KR" altLang="en-US" sz="3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endParaRPr lang="en-US" altLang="ko-KR" sz="3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중소기업 인력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미스매치 해소 지원</a:t>
            </a:r>
            <a:endParaRPr lang="en-US" altLang="ko-KR" sz="1900" dirty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9" name="왼쪽 대괄호 8"/>
          <p:cNvSpPr/>
          <p:nvPr/>
        </p:nvSpPr>
        <p:spPr>
          <a:xfrm rot="5400000">
            <a:off x="5465308" y="66217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605689" y="3580461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활용방안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676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9"/>
</p:tagLst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63160</TotalTime>
  <Words>103</Words>
  <Application>Microsoft Office PowerPoint</Application>
  <PresentationFormat>A4 용지(210x297mm)</PresentationFormat>
  <Paragraphs>24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5" baseType="lpstr">
      <vt:lpstr>Default Design</vt:lpstr>
      <vt:lpstr>1_Default Design</vt:lpstr>
      <vt:lpstr>‘일하기 좋은 중소기업’ 선정 사업 개요</vt:lpstr>
      <vt:lpstr>‘일하기 좋은 중소기업’ 선정 사업 개요</vt:lpstr>
      <vt:lpstr>‘일하기 좋은 중소기업’ 선정 사업 개요</vt:lpstr>
    </vt:vector>
  </TitlesOfParts>
  <Company>두산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kcci_user</dc:creator>
  <cp:lastModifiedBy>Windows 사용자</cp:lastModifiedBy>
  <cp:revision>2140</cp:revision>
  <cp:lastPrinted>2018-09-17T06:06:19Z</cp:lastPrinted>
  <dcterms:created xsi:type="dcterms:W3CDTF">2010-11-06T07:22:41Z</dcterms:created>
  <dcterms:modified xsi:type="dcterms:W3CDTF">2020-07-30T04:27:57Z</dcterms:modified>
</cp:coreProperties>
</file>